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9"/>
  </p:notesMasterIdLst>
  <p:handoutMasterIdLst>
    <p:handoutMasterId r:id="rId10"/>
  </p:handoutMasterIdLst>
  <p:sldIdLst>
    <p:sldId id="440" r:id="rId5"/>
    <p:sldId id="439" r:id="rId6"/>
    <p:sldId id="258" r:id="rId7"/>
    <p:sldId id="441" r:id="rId8"/>
  </p:sldIdLst>
  <p:sldSz cx="12192000" cy="6858000"/>
  <p:notesSz cx="6858000" cy="9144000"/>
  <p:embeddedFontLst>
    <p:embeddedFont>
      <p:font typeface="Avenir Next LT Pro" panose="020B0504020202020204" pitchFamily="34" charset="0"/>
      <p:regular r:id="rId11"/>
      <p:bold r:id="rId12"/>
      <p:italic r:id="rId13"/>
      <p:boldItalic r:id="rId14"/>
    </p:embeddedFont>
    <p:embeddedFont>
      <p:font typeface="Avenir Next LT Pro Demi" panose="020B0704020202020204" pitchFamily="34" charset="0"/>
      <p:regular r:id="rId15"/>
      <p:bold r:id="rId16"/>
      <p:italic r:id="rId17"/>
      <p:boldItalic r:id="rId18"/>
    </p:embeddedFont>
    <p:embeddedFont>
      <p:font typeface="Mercury Display" pitchFamily="50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7"/>
    <p:restoredTop sz="95106"/>
  </p:normalViewPr>
  <p:slideViewPr>
    <p:cSldViewPr snapToGrid="0" showGuides="1">
      <p:cViewPr>
        <p:scale>
          <a:sx n="100" d="100"/>
          <a:sy n="100" d="100"/>
        </p:scale>
        <p:origin x="72" y="-133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2/15/2024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2/15/2024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8" y="409575"/>
            <a:ext cx="3008241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Troy Calandra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b="1" dirty="0">
                <a:solidFill>
                  <a:schemeClr val="tx2"/>
                </a:solidFill>
                <a:latin typeface="+mn-lt"/>
              </a:rPr>
              <a:t>Senior Consultant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Organizational Effectiveness and Development, Change Management, Project Management, Data Analytics, Data Mapping, Communications, Business Development, Agile Methodologies, Scrum</a:t>
            </a: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results-driven leader focused on innovative implementation, managing risks, and driving efficiencies in productivity. While focused on organizational development, Troy has served a variety of roles, including as project manager of a nationwide route restructure for a distribution client, and as scrum master for Web3 implementations at a technology client as recent examples.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 | Manufacturing | Distribution | Retail | Blockchain | Cybersecurity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4247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</a:rPr>
              <a:t>Web3 Decentralized Application</a:t>
            </a:r>
            <a:r>
              <a:rPr lang="en-US" sz="1200" i="0" dirty="0">
                <a:solidFill>
                  <a:schemeClr val="tx2"/>
                </a:solidFill>
                <a:latin typeface="+mj-lt"/>
              </a:rPr>
              <a:t> Development | Blockchain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cross-functional teams in the creation &amp; launch of decentralized applications using web3 and blockchain technologies.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stakeholders, developers, and architects to define product visions, establish roadmaps, and prioritize product backlogs, ensuring alignment with business goals and customer needs.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Facilitated Agile ceremonies, enforcing Scrum principles and removing impediments to workstreams.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Collaborated with UX/UI designers to enhance the user journey across decentralized applications.</a:t>
            </a:r>
          </a:p>
          <a:p>
            <a:br>
              <a:rPr lang="en-US" sz="1200" dirty="0">
                <a:solidFill>
                  <a:schemeClr val="tx2"/>
                </a:solidFill>
                <a:latin typeface="+mj-lt"/>
              </a:rPr>
            </a:br>
            <a:r>
              <a:rPr lang="en-US" sz="1200" dirty="0">
                <a:solidFill>
                  <a:schemeClr val="tx2"/>
                </a:solidFill>
                <a:latin typeface="+mj-lt"/>
              </a:rPr>
              <a:t>RFID Implementation and Route Restructure | Manufacturing and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closely with executive leadership to enact global RFID product tracking project for a $400M manufacturing and wholesale distributor of consumer package goods client.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team of ~30 stakeholders through nationwide route restructure program owning change manager, project manager, and business analyst roles.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Partnered with team leads to develop and execute change management and employee engagement strategies while cutting distribution route total from ~250 unique routes to less than ~120.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and refined go-to-market strategies for data privacy startup and software product launch.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Drafted and instituted companywide communications to align stakeholders with internal changes focusing on organizational development and learning and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and refined KPI’s and analyzed data models to optimize employee and business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extensively with Tableau to enhance existing visualizations, identify problem areas, and develop unique solutions to business deficiencies.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troy.calandra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(510) 331-5149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Philadelphia, Pennsylvania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 descr="A person in a suit smiling&#10;&#10;Description automatically generated">
            <a:extLst>
              <a:ext uri="{FF2B5EF4-FFF2-40B4-BE49-F238E27FC236}">
                <a16:creationId xmlns:a16="http://schemas.microsoft.com/office/drawing/2014/main" id="{A47483B0-BC9B-9F68-610F-AE6C37E3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" y="406525"/>
            <a:ext cx="743982" cy="74398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Troy Calandra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Senior Consultant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Troy joined The Bridge in May 2021. He has since leveraged his legal background in intellectual property and business law to lead change management and technology implementations for a wide range of customers across many industries.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b="0" i="0" kern="1200" dirty="0">
                <a:solidFill>
                  <a:schemeClr val="tx1"/>
                </a:solidFill>
              </a:rPr>
              <a:t>Troy.calandra@thebridge.com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(510) 331-5149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Philadelphia, Pennsylvania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  <p:pic>
        <p:nvPicPr>
          <p:cNvPr id="5" name="Picture 4" descr="A person in a suit smiling&#10;&#10;Description automatically generated">
            <a:extLst>
              <a:ext uri="{FF2B5EF4-FFF2-40B4-BE49-F238E27FC236}">
                <a16:creationId xmlns:a16="http://schemas.microsoft.com/office/drawing/2014/main" id="{8C9BCF66-0958-1D37-188B-E93FD439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" y="1158875"/>
            <a:ext cx="2683442" cy="2683442"/>
          </a:xfrm>
          <a:prstGeom prst="flowChartConnector">
            <a:avLst/>
          </a:prstGeom>
        </p:spPr>
      </p:pic>
      <p:pic>
        <p:nvPicPr>
          <p:cNvPr id="6" name="Picture 5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297D2EC9-A613-4578-00F8-450FCDB9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22" y="5063473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2785109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Troy Calandra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Senior Consultant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028151"/>
            <a:ext cx="3324225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Organizational Effectiveness and Development, Change Management, Project Management, Data Analytics, Data Mapping, Communications, Business Development, Agile Methodologies, Scrum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results-driven leader focused on innovative implementation, managing risks, and driving efficiencies in productivity. While focused on organizational development, Troy has served a variety of roles, including as project manager of a nationwide route restructure for a distribution client, and as scrum master for Web3 implementations at a technology client as recent examples.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 | Manufacturing | Distribution | Retail | Blockchain | Cybersecurity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Troy joined The Bridge in May 2021. He has since leveraged his legal background in intellectual property and business law to lead change management and technology implementations for a wide range of customers across many industries.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3707465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troy.calandra</a:t>
            </a:r>
            <a:r>
              <a:rPr lang="en-US" sz="11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(510) 331-5149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Philadelphia, Pennsylvania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89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Web3 Decentralized Application</a:t>
            </a:r>
            <a:r>
              <a:rPr lang="en-US" sz="1100" i="0" dirty="0">
                <a:solidFill>
                  <a:schemeClr val="tx2"/>
                </a:solidFill>
                <a:latin typeface="+mj-lt"/>
              </a:rPr>
              <a:t> Development | Blockchain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cross-functional teams in the creation &amp; launch of decentralized applications using web3 and blockchain technologies.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with stakeholders, developers, and architects to define product visions, establish roadmaps, and prioritize product backlogs, ensuring alignment with business goals and customer needs.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Facilitated Agile ceremonies, enforcing Scrum principles and removing impediments to workstreams.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Collaborated with UX/UI designers to enhance the user journey across decentralized applications.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RFID Implementation and Route Restructure | Manufacturing and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closely with executive leadership to enact global RFID product tracking project for a $400M manufacturing and wholesale distributor of consumer package goods client.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team of ~30 stakeholders through nationwide route restructure program owning change manager, project manager, and business analyst roles.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Partnered with team leads to develop and execute change management and employee engagement strategies while cutting distribution route total from ~250 unique routes to less than ~120.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and refined go-to-market strategies for data privacy startup and software product launch.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Drafted and instituted companywide communications to align stakeholders with internal changes focusing on organizational development and learning and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and refined KPI’s and analyzed data models to optimize employee and business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extensively with Tableau to enhance existing visualizations, identify problem areas, and develop unique solutions to business deficiencies.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3" name="Picture 2" descr="A person in a suit smiling&#10;&#10;Description automatically generated">
            <a:extLst>
              <a:ext uri="{FF2B5EF4-FFF2-40B4-BE49-F238E27FC236}">
                <a16:creationId xmlns:a16="http://schemas.microsoft.com/office/drawing/2014/main" id="{D3ABDF19-81EB-BB06-8582-D5E7C545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" y="380348"/>
            <a:ext cx="1393753" cy="139375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6">
            <a:extLst>
              <a:ext uri="{FF2B5EF4-FFF2-40B4-BE49-F238E27FC236}">
                <a16:creationId xmlns:a16="http://schemas.microsoft.com/office/drawing/2014/main" id="{79776AE2-CE5F-9BB6-9B1B-A868C9D92EDF}"/>
              </a:ext>
            </a:extLst>
          </p:cNvPr>
          <p:cNvGraphicFramePr/>
          <p:nvPr/>
        </p:nvGraphicFramePr>
        <p:xfrm>
          <a:off x="3084511" y="821547"/>
          <a:ext cx="6022978" cy="521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488">
                  <a:extLst>
                    <a:ext uri="{9D8B030D-6E8A-4147-A177-3AD203B41FA5}">
                      <a16:colId xmlns:a16="http://schemas.microsoft.com/office/drawing/2014/main" val="1202454059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1133278051"/>
                    </a:ext>
                  </a:extLst>
                </a:gridCol>
                <a:gridCol w="2002245">
                  <a:extLst>
                    <a:ext uri="{9D8B030D-6E8A-4147-A177-3AD203B41FA5}">
                      <a16:colId xmlns:a16="http://schemas.microsoft.com/office/drawing/2014/main" val="3839731111"/>
                    </a:ext>
                  </a:extLst>
                </a:gridCol>
              </a:tblGrid>
              <a:tr h="449231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DARK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USE OVER LIGHT 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13714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+mn-lt"/>
                        </a:rPr>
                        <a:t>STRATEGY &amp; ADVISORY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9700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&amp; AI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02646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EXPERIENCES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685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CLOUD &amp; PRODUCT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2683"/>
                  </a:ext>
                </a:extLst>
              </a:tr>
              <a:tr h="953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ACCELERATION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83427"/>
                  </a:ext>
                </a:extLst>
              </a:tr>
            </a:tbl>
          </a:graphicData>
        </a:graphic>
      </p:graphicFrame>
      <p:pic>
        <p:nvPicPr>
          <p:cNvPr id="6" name="Picture 5" descr="A purple and white lines in a circle&#10;&#10;Description automatically generated">
            <a:extLst>
              <a:ext uri="{FF2B5EF4-FFF2-40B4-BE49-F238E27FC236}">
                <a16:creationId xmlns:a16="http://schemas.microsoft.com/office/drawing/2014/main" id="{9C5CD362-36A3-EACE-3CA3-B94356C2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95" y="5258628"/>
            <a:ext cx="595010" cy="59501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85CB238A-0158-F894-C412-415B133F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95" y="4302086"/>
            <a:ext cx="595010" cy="595010"/>
          </a:xfrm>
          <a:prstGeom prst="rect">
            <a:avLst/>
          </a:prstGeom>
        </p:spPr>
      </p:pic>
      <p:pic>
        <p:nvPicPr>
          <p:cNvPr id="8" name="Picture 7" descr="A blue hexagons with white dots&#10;&#10;Description automatically generated">
            <a:extLst>
              <a:ext uri="{FF2B5EF4-FFF2-40B4-BE49-F238E27FC236}">
                <a16:creationId xmlns:a16="http://schemas.microsoft.com/office/drawing/2014/main" id="{C99E33EE-3E8B-F1AD-3DC4-A736133E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95" y="2389004"/>
            <a:ext cx="595010" cy="595010"/>
          </a:xfrm>
          <a:prstGeom prst="rect">
            <a:avLst/>
          </a:prstGeom>
        </p:spPr>
      </p:pic>
      <p:pic>
        <p:nvPicPr>
          <p:cNvPr id="9" name="Picture 8" descr="A green eye with a white circle and a white circle&#10;&#10;Description automatically generated">
            <a:extLst>
              <a:ext uri="{FF2B5EF4-FFF2-40B4-BE49-F238E27FC236}">
                <a16:creationId xmlns:a16="http://schemas.microsoft.com/office/drawing/2014/main" id="{D18874FF-45F8-50EE-55FA-B5F49B229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95" y="3345545"/>
            <a:ext cx="595010" cy="595010"/>
          </a:xfrm>
          <a:prstGeom prst="rect">
            <a:avLst/>
          </a:prstGeom>
        </p:spPr>
      </p:pic>
      <p:pic>
        <p:nvPicPr>
          <p:cNvPr id="10" name="Picture 9" descr="A red lines and white dots&#10;&#10;Description automatically generated">
            <a:extLst>
              <a:ext uri="{FF2B5EF4-FFF2-40B4-BE49-F238E27FC236}">
                <a16:creationId xmlns:a16="http://schemas.microsoft.com/office/drawing/2014/main" id="{50DF23D5-CE63-05B0-E635-779F8F368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95" y="1432463"/>
            <a:ext cx="595010" cy="595010"/>
          </a:xfrm>
          <a:prstGeom prst="rect">
            <a:avLst/>
          </a:prstGeom>
        </p:spPr>
      </p:pic>
      <p:pic>
        <p:nvPicPr>
          <p:cNvPr id="12" name="Picture 11" descr="A purple circle with white dots and lines&#10;&#10;Description automatically generated">
            <a:extLst>
              <a:ext uri="{FF2B5EF4-FFF2-40B4-BE49-F238E27FC236}">
                <a16:creationId xmlns:a16="http://schemas.microsoft.com/office/drawing/2014/main" id="{EEFBBA0F-CAA2-FE6C-C7F7-A1D3A743B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749" y="5232962"/>
            <a:ext cx="676508" cy="676508"/>
          </a:xfrm>
          <a:prstGeom prst="rect">
            <a:avLst/>
          </a:prstGeom>
        </p:spPr>
      </p:pic>
      <p:pic>
        <p:nvPicPr>
          <p:cNvPr id="14" name="Picture 13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E8F92D6F-85CF-A88A-EB38-4A7DA58F4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749" y="4273864"/>
            <a:ext cx="676508" cy="676508"/>
          </a:xfrm>
          <a:prstGeom prst="rect">
            <a:avLst/>
          </a:prstGeom>
        </p:spPr>
      </p:pic>
      <p:pic>
        <p:nvPicPr>
          <p:cNvPr id="15" name="Picture 14" descr="A logo of a hexagon&#10;&#10;Description automatically generated">
            <a:extLst>
              <a:ext uri="{FF2B5EF4-FFF2-40B4-BE49-F238E27FC236}">
                <a16:creationId xmlns:a16="http://schemas.microsoft.com/office/drawing/2014/main" id="{751D62EC-F44C-01FB-EA27-637DDCAC2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749" y="2355668"/>
            <a:ext cx="676508" cy="676508"/>
          </a:xfrm>
          <a:prstGeom prst="rect">
            <a:avLst/>
          </a:prstGeom>
        </p:spPr>
      </p:pic>
      <p:pic>
        <p:nvPicPr>
          <p:cNvPr id="17" name="Picture 16" descr="A green circle with a white eye and 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85721F2-E35D-CB05-5FFF-02CBCECD9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748" y="3314766"/>
            <a:ext cx="676508" cy="676508"/>
          </a:xfrm>
          <a:prstGeom prst="rect">
            <a:avLst/>
          </a:prstGeom>
        </p:spPr>
      </p:pic>
      <p:pic>
        <p:nvPicPr>
          <p:cNvPr id="18" name="Picture 17" descr="A red circle with white dots and lines&#10;&#10;Description automatically generated">
            <a:extLst>
              <a:ext uri="{FF2B5EF4-FFF2-40B4-BE49-F238E27FC236}">
                <a16:creationId xmlns:a16="http://schemas.microsoft.com/office/drawing/2014/main" id="{733CF387-32CF-7761-6869-A78D98330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5749" y="1396570"/>
            <a:ext cx="676508" cy="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4d6d32-6586-43b9-b010-b256dfc70333">
      <Terms xmlns="http://schemas.microsoft.com/office/infopath/2007/PartnerControls"/>
    </lcf76f155ced4ddcb4097134ff3c332f>
    <TaxCatchAll xmlns="a6522676-9d5d-4c93-bc87-501c8cb86033" xsi:nil="true"/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6851C3-F873-4A96-B5BC-7136D9E58DCC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9a1af113-e398-48b7-9b47-ea440c1fc82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b67dd5cc-d04b-4059-8106-5d218f15726b"/>
  </ds:schemaRefs>
</ds:datastoreItem>
</file>

<file path=customXml/itemProps3.xml><?xml version="1.0" encoding="utf-8"?>
<ds:datastoreItem xmlns:ds="http://schemas.openxmlformats.org/officeDocument/2006/customXml" ds:itemID="{800E5E5B-FCE8-486C-B665-02309FD4A9E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27110</TotalTime>
  <Words>852</Words>
  <Application>Microsoft Office PowerPoint</Application>
  <PresentationFormat>Widescreen</PresentationFormat>
  <Paragraphs>75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Avenir Next LT Pro Demi</vt:lpstr>
      <vt:lpstr>Avenir Next LT Pro</vt:lpstr>
      <vt:lpstr>Calibri</vt:lpstr>
      <vt:lpstr>Avenir Book</vt:lpstr>
      <vt:lpstr>Arial</vt:lpstr>
      <vt:lpstr>Mercury Display</vt:lpstr>
      <vt:lpstr>Avenir Black</vt:lpstr>
      <vt:lpstr>The Bridge Theme - V01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Troy Calandra</cp:lastModifiedBy>
  <cp:revision>93</cp:revision>
  <dcterms:created xsi:type="dcterms:W3CDTF">2023-12-12T06:48:12Z</dcterms:created>
  <dcterms:modified xsi:type="dcterms:W3CDTF">2024-02-21T19:21:13Z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